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59" r:id="rId8"/>
    <p:sldId id="260" r:id="rId9"/>
    <p:sldId id="278" r:id="rId10"/>
    <p:sldId id="262" r:id="rId11"/>
    <p:sldId id="281" r:id="rId12"/>
    <p:sldId id="279" r:id="rId13"/>
    <p:sldId id="263" r:id="rId14"/>
    <p:sldId id="280" r:id="rId15"/>
    <p:sldId id="282" r:id="rId16"/>
    <p:sldId id="284" r:id="rId17"/>
    <p:sldId id="265" r:id="rId18"/>
    <p:sldId id="266" r:id="rId19"/>
    <p:sldId id="268"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41" autoAdjust="0"/>
  </p:normalViewPr>
  <p:slideViewPr>
    <p:cSldViewPr snapToGrid="0">
      <p:cViewPr varScale="1">
        <p:scale>
          <a:sx n="86" d="100"/>
          <a:sy n="86" d="100"/>
        </p:scale>
        <p:origin x="562" y="6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12/18/2021</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jfi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mailto:Surya.raj_cs19@gla.ac.in" TargetMode="External"/><Relationship Id="rId2" Type="http://schemas.openxmlformats.org/officeDocument/2006/relationships/image" Target="../media/image36.jpeg"/><Relationship Id="rId1" Type="http://schemas.openxmlformats.org/officeDocument/2006/relationships/slideLayout" Target="../slideLayouts/slideLayout21.xml"/><Relationship Id="rId4" Type="http://schemas.openxmlformats.org/officeDocument/2006/relationships/hyperlink" Target="mailto:Priya.tomar_cs19@gla.ac.i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a:off x="337913" y="112268"/>
            <a:ext cx="6982247" cy="6593332"/>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096001" y="1663435"/>
            <a:ext cx="6095998" cy="3148262"/>
          </a:xfrm>
        </p:spPr>
        <p:txBody>
          <a:bodyPr/>
          <a:lstStyle/>
          <a:p>
            <a:r>
              <a:rPr lang="en-US" dirty="0"/>
              <a:t>Mini Project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1818041"/>
          </a:xfrm>
        </p:spPr>
        <p:txBody>
          <a:bodyPr>
            <a:normAutofit/>
          </a:bodyPr>
          <a:lstStyle/>
          <a:p>
            <a:r>
              <a:rPr lang="en-US" sz="1600" dirty="0" err="1"/>
              <a:t>Btech</a:t>
            </a:r>
            <a:r>
              <a:rPr lang="en-US" sz="1600" dirty="0"/>
              <a:t>.||V Semester||2021-2022</a:t>
            </a:r>
          </a:p>
          <a:p>
            <a:r>
              <a:rPr lang="en-US" sz="1600" dirty="0"/>
              <a:t>Submitted to – Mr. Mandeep Singh </a:t>
            </a:r>
          </a:p>
          <a:p>
            <a:r>
              <a:rPr lang="en-US" sz="1600" dirty="0"/>
              <a:t>By :-</a:t>
            </a:r>
          </a:p>
          <a:p>
            <a:pPr marL="342900" indent="-342900">
              <a:buFont typeface="+mj-lt"/>
              <a:buAutoNum type="arabicPeriod"/>
            </a:pPr>
            <a:r>
              <a:rPr lang="en-US" sz="1600" dirty="0"/>
              <a:t>Surya Raj (191500832) </a:t>
            </a:r>
          </a:p>
          <a:p>
            <a:pPr marL="342900" indent="-342900">
              <a:buFont typeface="+mj-lt"/>
              <a:buAutoNum type="arabicPeriod"/>
            </a:pPr>
            <a:r>
              <a:rPr lang="en-US" sz="1600" dirty="0"/>
              <a:t>Priya </a:t>
            </a:r>
            <a:r>
              <a:rPr lang="en-US" sz="1600" dirty="0" err="1"/>
              <a:t>Tomar</a:t>
            </a:r>
            <a:r>
              <a:rPr lang="en-US" sz="1600" dirty="0"/>
              <a:t> (191500603)</a:t>
            </a:r>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03065" y="1269508"/>
            <a:ext cx="8014954" cy="4473270"/>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32283"/>
            <a:ext cx="3168280" cy="377472"/>
          </a:xfrm>
        </p:spPr>
        <p:txBody>
          <a:bodyPr>
            <a:normAutofit fontScale="85000" lnSpcReduction="10000"/>
          </a:bodyPr>
          <a:lstStyle/>
          <a:p>
            <a:r>
              <a:rPr lang="en-ZA" dirty="0"/>
              <a:t>Step 2.1 Selected Image</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909755"/>
            <a:ext cx="3168280" cy="801073"/>
          </a:xfrm>
        </p:spPr>
        <p:txBody>
          <a:bodyPr>
            <a:normAutofit lnSpcReduction="10000"/>
          </a:bodyPr>
          <a:lstStyle/>
          <a:p>
            <a:r>
              <a:rPr lang="en-US" dirty="0"/>
              <a:t>As soon as we select an image , it gets replaced by the graphical image in webpage (on left side)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72505" y="1189608"/>
            <a:ext cx="8036163" cy="46607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32283"/>
            <a:ext cx="3168280" cy="377472"/>
          </a:xfrm>
        </p:spPr>
        <p:txBody>
          <a:bodyPr>
            <a:normAutofit/>
          </a:bodyPr>
          <a:lstStyle/>
          <a:p>
            <a:r>
              <a:rPr lang="en-ZA" dirty="0"/>
              <a:t>Step 3. Click on play</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909755"/>
            <a:ext cx="3168280" cy="1692055"/>
          </a:xfrm>
        </p:spPr>
        <p:txBody>
          <a:bodyPr>
            <a:normAutofit/>
          </a:bodyPr>
          <a:lstStyle/>
          <a:p>
            <a:r>
              <a:rPr lang="en-US" dirty="0"/>
              <a:t>When we click on play button , the image gets processed on the backend and gets replaced with the result having multiple objects being present with their names and a bounding box.</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207361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72505" y="1322774"/>
            <a:ext cx="8036163" cy="442995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2884213"/>
            <a:ext cx="3168280" cy="377472"/>
          </a:xfrm>
        </p:spPr>
        <p:txBody>
          <a:bodyPr>
            <a:normAutofit/>
          </a:bodyPr>
          <a:lstStyle/>
          <a:p>
            <a:r>
              <a:rPr lang="en-ZA" dirty="0"/>
              <a:t>Face analysis</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261685"/>
            <a:ext cx="3168280" cy="2340125"/>
          </a:xfrm>
        </p:spPr>
        <p:txBody>
          <a:bodyPr>
            <a:normAutofit/>
          </a:bodyPr>
          <a:lstStyle/>
          <a:p>
            <a:r>
              <a:rPr lang="en-US" dirty="0"/>
              <a:t>The Machine detects 3 features from the facial aspects, having:-</a:t>
            </a:r>
          </a:p>
          <a:p>
            <a:pPr marL="342900" indent="-342900">
              <a:buAutoNum type="arabicPeriod"/>
            </a:pPr>
            <a:r>
              <a:rPr lang="en-US" dirty="0"/>
              <a:t>Gender</a:t>
            </a:r>
          </a:p>
          <a:p>
            <a:pPr marL="342900" indent="-342900">
              <a:buAutoNum type="arabicPeriod"/>
            </a:pPr>
            <a:r>
              <a:rPr lang="en-US" dirty="0"/>
              <a:t>Age Range</a:t>
            </a:r>
          </a:p>
          <a:p>
            <a:pPr marL="342900" indent="-342900">
              <a:buAutoNum type="arabicPeriod"/>
            </a:pPr>
            <a:r>
              <a:rPr lang="en-US" dirty="0"/>
              <a:t>Current Mood</a:t>
            </a:r>
          </a:p>
          <a:p>
            <a:endParaRPr lang="en-US" dirty="0"/>
          </a:p>
          <a:p>
            <a:r>
              <a:rPr lang="en-US" dirty="0"/>
              <a:t>It can have more results and applications as per use case.</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60103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72505" y="1278384"/>
            <a:ext cx="8036163" cy="4500979"/>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051528"/>
            <a:ext cx="3168280" cy="377472"/>
          </a:xfrm>
        </p:spPr>
        <p:txBody>
          <a:bodyPr>
            <a:normAutofit/>
          </a:bodyPr>
          <a:lstStyle/>
          <a:p>
            <a:r>
              <a:rPr lang="en-ZA" dirty="0"/>
              <a:t>Celebrity Detection</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515557"/>
            <a:ext cx="3168280" cy="2086253"/>
          </a:xfrm>
        </p:spPr>
        <p:txBody>
          <a:bodyPr>
            <a:normAutofit/>
          </a:bodyPr>
          <a:lstStyle/>
          <a:p>
            <a:r>
              <a:rPr lang="en-US" dirty="0"/>
              <a:t>The Machine tells us about the name of the person , if he is a popular person or a known Celebrity.</a:t>
            </a:r>
          </a:p>
          <a:p>
            <a:endParaRPr lang="en-US" dirty="0"/>
          </a:p>
          <a:p>
            <a:r>
              <a:rPr lang="en-US" dirty="0"/>
              <a:t>It does not result anything if it cannot detect it.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374202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2"/>
          <a:srcRect/>
          <a:stretch/>
        </p:blipFill>
        <p:spPr>
          <a:xfrm>
            <a:off x="0" y="2313452"/>
            <a:ext cx="5468645" cy="2507124"/>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69" y="1786375"/>
            <a:ext cx="3365003" cy="1171533"/>
          </a:xfrm>
        </p:spPr>
        <p:txBody>
          <a:bodyPr>
            <a:normAutofit/>
          </a:bodyPr>
          <a:lstStyle/>
          <a:p>
            <a:r>
              <a:rPr lang="en-IN" dirty="0"/>
              <a:t>AWS </a:t>
            </a:r>
            <a:r>
              <a:rPr lang="en-IN" dirty="0" err="1"/>
              <a:t>Rekognition</a:t>
            </a:r>
            <a:r>
              <a:rPr lang="en-IN" dirty="0"/>
              <a:t> provides a service called as Detect Labels , which has a pre-trained model for detecting all objects in an image</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584054" y="1747520"/>
            <a:ext cx="1915465" cy="1253132"/>
          </a:xfrm>
        </p:spPr>
        <p:txBody>
          <a:bodyPr>
            <a:normAutofit/>
          </a:bodyPr>
          <a:lstStyle/>
          <a:p>
            <a:r>
              <a:rPr lang="en-US" sz="1800" dirty="0"/>
              <a:t>Object Detection</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69" y="3217816"/>
            <a:ext cx="3365003" cy="1170432"/>
          </a:xfrm>
        </p:spPr>
        <p:txBody>
          <a:bodyPr>
            <a:noAutofit/>
          </a:bodyPr>
          <a:lstStyle/>
          <a:p>
            <a:r>
              <a:rPr lang="en-IN" dirty="0"/>
              <a:t>AWS </a:t>
            </a:r>
            <a:r>
              <a:rPr lang="en-IN" dirty="0" err="1"/>
              <a:t>Rekognition</a:t>
            </a:r>
            <a:r>
              <a:rPr lang="en-IN" dirty="0"/>
              <a:t> provides a service called as Detect Faces , which has a pre-trained model for detecting all features in a face.</a:t>
            </a:r>
            <a:endParaRPr lang="en-US" dirty="0"/>
          </a:p>
        </p:txBody>
      </p:sp>
      <p:sp>
        <p:nvSpPr>
          <p:cNvPr id="40" name="Text Placehold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68" y="4669692"/>
            <a:ext cx="3365003" cy="1170432"/>
          </a:xfrm>
        </p:spPr>
        <p:txBody>
          <a:bodyPr>
            <a:noAutofit/>
          </a:bodyPr>
          <a:lstStyle/>
          <a:p>
            <a:r>
              <a:rPr lang="en-IN" dirty="0"/>
              <a:t>AWS </a:t>
            </a:r>
            <a:r>
              <a:rPr lang="en-IN" dirty="0" err="1"/>
              <a:t>Rekognition</a:t>
            </a:r>
            <a:r>
              <a:rPr lang="en-IN" dirty="0"/>
              <a:t> provides a service called as Recognize Celebrities , which has a pre-trained model for detecting all the popular people.</a:t>
            </a:r>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How does it work</a:t>
            </a:r>
          </a:p>
        </p:txBody>
      </p:sp>
      <p:sp>
        <p:nvSpPr>
          <p:cNvPr id="13" name="Text Placeholder 21">
            <a:extLst>
              <a:ext uri="{FF2B5EF4-FFF2-40B4-BE49-F238E27FC236}">
                <a16:creationId xmlns:a16="http://schemas.microsoft.com/office/drawing/2014/main" id="{A333C654-39D6-4C00-90DA-627A7D1D0BFD}"/>
              </a:ext>
            </a:extLst>
          </p:cNvPr>
          <p:cNvSpPr>
            <a:spLocks noGrp="1"/>
          </p:cNvSpPr>
          <p:nvPr>
            <p:ph type="body" sz="quarter" idx="18"/>
          </p:nvPr>
        </p:nvSpPr>
        <p:spPr>
          <a:xfrm>
            <a:off x="5584825" y="3260725"/>
            <a:ext cx="1920875" cy="1170432"/>
          </a:xfrm>
        </p:spPr>
        <p:txBody>
          <a:bodyPr>
            <a:normAutofit/>
          </a:bodyPr>
          <a:lstStyle/>
          <a:p>
            <a:r>
              <a:rPr lang="en-US" sz="1800" dirty="0"/>
              <a:t>Face Analysis</a:t>
            </a:r>
          </a:p>
        </p:txBody>
      </p:sp>
      <p:sp>
        <p:nvSpPr>
          <p:cNvPr id="14" name="Text Placeholder 21">
            <a:extLst>
              <a:ext uri="{FF2B5EF4-FFF2-40B4-BE49-F238E27FC236}">
                <a16:creationId xmlns:a16="http://schemas.microsoft.com/office/drawing/2014/main" id="{83BD8BB4-068E-4BF6-A5D5-7163339AD487}"/>
              </a:ext>
            </a:extLst>
          </p:cNvPr>
          <p:cNvSpPr>
            <a:spLocks noGrp="1"/>
          </p:cNvSpPr>
          <p:nvPr>
            <p:ph type="body" sz="quarter" idx="20"/>
          </p:nvPr>
        </p:nvSpPr>
        <p:spPr>
          <a:xfrm>
            <a:off x="5584055" y="4691230"/>
            <a:ext cx="1921646" cy="1127357"/>
          </a:xfrm>
        </p:spPr>
        <p:txBody>
          <a:bodyPr>
            <a:normAutofit/>
          </a:bodyPr>
          <a:lstStyle/>
          <a:p>
            <a:r>
              <a:rPr lang="en-US" sz="1800" dirty="0"/>
              <a:t>Celebrity Detection</a:t>
            </a:r>
          </a:p>
        </p:txBody>
      </p:sp>
    </p:spTree>
    <p:extLst>
      <p:ext uri="{BB962C8B-B14F-4D97-AF65-F5344CB8AC3E}">
        <p14:creationId xmlns:p14="http://schemas.microsoft.com/office/powerpoint/2010/main" val="105714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The vision</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Abstract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Application</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fontScale="92500" lnSpcReduction="20000"/>
          </a:bodyPr>
          <a:lstStyle/>
          <a:p>
            <a:r>
              <a:rPr lang="en-IN" dirty="0"/>
              <a:t>All the companies in future are going to be data driven Technology Companies.</a:t>
            </a:r>
            <a:br>
              <a:rPr lang="en-IN" dirty="0"/>
            </a:br>
            <a:br>
              <a:rPr lang="en-IN" dirty="0"/>
            </a:br>
            <a:r>
              <a:rPr lang="en-US" b="0" i="0" dirty="0">
                <a:effectLst/>
              </a:rPr>
              <a:t>Humans can easily detect and identify objects present in an image. The human visual system is fast and accurate and can perform complex tasks like identifying multiple objects and detect obstacles with little conscious thought. With the availability of large amounts of data, faster GPUs, and better algorithms, we can now easily train computers to detect and classify multiple objects within an image with high accuracy.</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3367898"/>
          </a:xfrm>
        </p:spPr>
        <p:txBody>
          <a:bodyPr>
            <a:normAutofit fontScale="92500"/>
          </a:bodyPr>
          <a:lstStyle/>
          <a:p>
            <a:r>
              <a:rPr lang="en-IN" dirty="0"/>
              <a:t>The applications of this technology are immense as it provides a better decision making process to a machine.</a:t>
            </a:r>
          </a:p>
          <a:p>
            <a:r>
              <a:rPr lang="en-US" dirty="0"/>
              <a:t>If the machine can collect data and based on it’s human-like judgement , it can predict </a:t>
            </a:r>
            <a:r>
              <a:rPr lang="en-IN" dirty="0"/>
              <a:t>future events and act accordingly in view of them. Some of the things that can be revolutionized are :-</a:t>
            </a:r>
          </a:p>
          <a:p>
            <a:pPr marL="285750" indent="-285750">
              <a:buFont typeface="Arial" panose="020B0604020202020204" pitchFamily="34" charset="0"/>
              <a:buChar char="•"/>
            </a:pPr>
            <a:r>
              <a:rPr lang="en-IN" dirty="0"/>
              <a:t>Product Reviews</a:t>
            </a:r>
          </a:p>
          <a:p>
            <a:pPr marL="285750" indent="-285750">
              <a:buFont typeface="Arial" panose="020B0604020202020204" pitchFamily="34" charset="0"/>
              <a:buChar char="•"/>
            </a:pPr>
            <a:r>
              <a:rPr lang="en-IN" dirty="0"/>
              <a:t>Security</a:t>
            </a:r>
          </a:p>
          <a:p>
            <a:pPr marL="285750" indent="-285750">
              <a:buFont typeface="Arial" panose="020B0604020202020204" pitchFamily="34" charset="0"/>
              <a:buChar char="•"/>
            </a:pPr>
            <a:r>
              <a:rPr lang="en-IN" dirty="0"/>
              <a:t>Disaster Prediction</a:t>
            </a:r>
          </a:p>
          <a:p>
            <a:pPr marL="285750" indent="-285750">
              <a:buFont typeface="Arial" panose="020B0604020202020204" pitchFamily="34" charset="0"/>
              <a:buChar char="•"/>
            </a:pPr>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Growth</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Machine Learning in the future​</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Quantum Computing</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err="1"/>
              <a:t>Automl</a:t>
            </a:r>
            <a:endParaRPr lang="en-US" dirty="0"/>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industries</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2553723"/>
          </a:xfrm>
        </p:spPr>
        <p:txBody>
          <a:bodyPr/>
          <a:lstStyle/>
          <a:p>
            <a:r>
              <a:rPr lang="en-US" b="0" i="0" dirty="0">
                <a:effectLst/>
              </a:rPr>
              <a:t>Quantum computing is one advancement that has the potential to boost machine learning capabilities.</a:t>
            </a:r>
          </a:p>
          <a:p>
            <a:r>
              <a:rPr lang="en-US" dirty="0"/>
              <a:t>In 2019, Google’s quantum processor performed a task in 200 seconds that would take the world's best supercomputer 10,000 years to complete.</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2420557"/>
          </a:xfrm>
        </p:spPr>
        <p:txBody>
          <a:bodyPr>
            <a:noAutofit/>
          </a:bodyPr>
          <a:lstStyle/>
          <a:p>
            <a:r>
              <a:rPr lang="en-US" b="0" i="0" dirty="0" err="1">
                <a:effectLst/>
              </a:rPr>
              <a:t>AutoML</a:t>
            </a:r>
            <a:r>
              <a:rPr lang="en-US" b="0" i="0" dirty="0">
                <a:effectLst/>
              </a:rPr>
              <a:t> enables a wider audience to use machine learning, which indicates its potential to change the technology landscape. A data scientist can use </a:t>
            </a:r>
            <a:r>
              <a:rPr lang="en-US" b="0" i="0" dirty="0" err="1">
                <a:effectLst/>
              </a:rPr>
              <a:t>AutoML</a:t>
            </a:r>
            <a:r>
              <a:rPr lang="en-US" b="0" i="0" dirty="0">
                <a:effectLst/>
              </a:rPr>
              <a:t> to their benefit, for instance, to quickly find the algorithms they can use or whether any algorithms have been missed.</a:t>
            </a:r>
            <a:endParaRPr lang="en-US" dirty="0"/>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2420557"/>
          </a:xfrm>
        </p:spPr>
        <p:txBody>
          <a:bodyPr/>
          <a:lstStyle/>
          <a:p>
            <a:r>
              <a:rPr lang="en-US" dirty="0"/>
              <a:t>All industries are working on getting themselves equipped with ML technology so they can have better results. Some being :</a:t>
            </a:r>
          </a:p>
          <a:p>
            <a:pPr marL="285750" indent="-285750" algn="l">
              <a:buFont typeface="Arial" panose="020B0604020202020204" pitchFamily="34" charset="0"/>
              <a:buChar char="•"/>
            </a:pPr>
            <a:r>
              <a:rPr lang="en-IN" i="0" dirty="0">
                <a:effectLst/>
              </a:rPr>
              <a:t>Healthcare and pharma</a:t>
            </a:r>
          </a:p>
          <a:p>
            <a:pPr marL="285750" indent="-285750" algn="l">
              <a:buFont typeface="Arial" panose="020B0604020202020204" pitchFamily="34" charset="0"/>
              <a:buChar char="•"/>
            </a:pPr>
            <a:r>
              <a:rPr lang="en-US" dirty="0"/>
              <a:t>Manufacturing</a:t>
            </a:r>
          </a:p>
          <a:p>
            <a:pPr marL="285750" indent="-285750" algn="l">
              <a:buFont typeface="Arial" panose="020B0604020202020204" pitchFamily="34" charset="0"/>
              <a:buChar char="•"/>
            </a:pPr>
            <a:r>
              <a:rPr lang="en-US" dirty="0"/>
              <a:t>Automotive and Self Driving Vehicles</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353380"/>
            <a:ext cx="5983550" cy="4674557"/>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0"/>
            <a:ext cx="4567209" cy="3338867"/>
          </a:xfrm>
        </p:spPr>
        <p:txBody>
          <a:bodyPr/>
          <a:lstStyle/>
          <a:p>
            <a:pPr algn="l"/>
            <a:r>
              <a:rPr lang="en-US" b="0" i="0" dirty="0">
                <a:effectLst/>
              </a:rPr>
              <a:t>Many companies have already begun using machine learning algorithms due to their potential to make more accurate predictions and business decisions. In 2020, $3.1 billion in funding was raised for machine learning companies. Machine learning has the power to bring transformative changes across industries.</a:t>
            </a:r>
          </a:p>
          <a:p>
            <a:pPr algn="l"/>
            <a:r>
              <a:rPr lang="en-US" b="0" i="0" dirty="0">
                <a:effectLst/>
              </a:rPr>
              <a:t>With machine learning being so prominent in our lives today, it’s hard to imagine a future without it.</a:t>
            </a:r>
          </a:p>
          <a:p>
            <a:pPr algn="l"/>
            <a:endParaRPr lang="en-US" b="0" i="0" dirty="0">
              <a:effectLst/>
            </a:endParaRP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Surya Raj                        Priya </a:t>
            </a:r>
            <a:r>
              <a:rPr lang="en-US" dirty="0" err="1"/>
              <a:t>Tomar</a:t>
            </a:r>
            <a:endParaRPr lang="en-US" dirty="0"/>
          </a:p>
          <a:p>
            <a:r>
              <a:rPr lang="en-US" dirty="0"/>
              <a:t>191500832                      191500603</a:t>
            </a:r>
          </a:p>
          <a:p>
            <a:r>
              <a:rPr lang="en-US" sz="1000" dirty="0">
                <a:hlinkClick r:id="rId3"/>
              </a:rPr>
              <a:t>Surya.raj_cs19@gla.ac.in</a:t>
            </a:r>
            <a:r>
              <a:rPr lang="en-US" sz="1000" dirty="0"/>
              <a:t>      </a:t>
            </a:r>
            <a:r>
              <a:rPr lang="en-US" sz="1000" dirty="0">
                <a:hlinkClick r:id="rId4"/>
              </a:rPr>
              <a:t>Priya.tomar_cs19@gla.ac.in</a:t>
            </a:r>
            <a:r>
              <a:rPr lang="en-US" sz="1000" dirty="0"/>
              <a:t> </a:t>
            </a:r>
          </a:p>
          <a:p>
            <a:r>
              <a:rPr lang="en-US" dirty="0"/>
              <a:t>                      GLA University</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a:off x="4920682" y="72880"/>
            <a:ext cx="7161826" cy="6648595"/>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Object Detection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fontScale="92500" lnSpcReduction="20000"/>
          </a:bodyPr>
          <a:lstStyle/>
          <a:p>
            <a:r>
              <a:rPr lang="en-US" dirty="0"/>
              <a:t>We have made this project of Object Detection for the course of </a:t>
            </a:r>
            <a:r>
              <a:rPr lang="en-US" dirty="0" err="1"/>
              <a:t>Btech</a:t>
            </a:r>
            <a:r>
              <a:rPr lang="en-US" dirty="0"/>
              <a:t>. , V </a:t>
            </a:r>
            <a:r>
              <a:rPr lang="en-US" dirty="0" err="1"/>
              <a:t>sem</a:t>
            </a:r>
            <a:r>
              <a:rPr lang="en-US" dirty="0"/>
              <a:t>, to fulfill the requirements of Mini Project!</a:t>
            </a:r>
            <a:br>
              <a:rPr lang="en-US" dirty="0"/>
            </a:br>
            <a:br>
              <a:rPr lang="en-US" dirty="0"/>
            </a:br>
            <a:r>
              <a:rPr lang="en-US" dirty="0"/>
              <a:t>This project has been very challenging and interesting to do.</a:t>
            </a:r>
          </a:p>
          <a:p>
            <a:r>
              <a:rPr lang="en-US" dirty="0"/>
              <a:t>Thanks to our Mentor for the guidance along the way.</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18-12-2021</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Object Detection</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 Statement</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The Situation</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Need</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t>Financials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t>The Machines are getting smarter every day but they are still Machines. They cannot just think, see or act like Humans with their own intuition.</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lnSpcReduction="10000"/>
          </a:bodyPr>
          <a:lstStyle/>
          <a:p>
            <a:r>
              <a:rPr lang="en-US" dirty="0"/>
              <a:t>We need a technology that can make a machine think and decide it’s next course of action based on thoughts as if it was a human to achieve better results and automation.</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lnSpcReduction="10000"/>
          </a:bodyPr>
          <a:lstStyle/>
          <a:p>
            <a:r>
              <a:rPr lang="en-US" dirty="0"/>
              <a:t>The global machine learning market is projected to grow from $15.50 billion in 2021 to $152.24 billion in 2028 at a CAGR of 38.6% in forecast period.</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t>Costs</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t>Usability</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n-US" dirty="0"/>
              <a:t>This project accounts to AWS </a:t>
            </a:r>
            <a:r>
              <a:rPr lang="en-US" dirty="0" err="1"/>
              <a:t>Rekognition</a:t>
            </a:r>
            <a:r>
              <a:rPr lang="en-US" dirty="0"/>
              <a:t> service and takes cost as per AWS service fees.</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normAutofit lnSpcReduction="10000"/>
          </a:bodyPr>
          <a:lstStyle/>
          <a:p>
            <a:r>
              <a:rPr lang="en-US" dirty="0"/>
              <a:t>We want something that is User-Friendly , smart and can adapt to different humanly situations. Our Project can have multiple usability in such ways.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Close the gap</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Target audience</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t>Our API makes it easier to be integrated in any development environment and analyze any image. One can even use our webapp for instant analysis!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t>Anyone can use this simple WebApp as the interface is very user friendly.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Cost savings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Easy to use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Reduce costs for client by helping him as there is 0 development fees , and he can just play with images as he pleases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Simple drop down menu to select service and select image , click on Play button and the magic happens with a single click!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Project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396247"/>
          </a:xfrm>
        </p:spPr>
        <p:txBody>
          <a:bodyPr>
            <a:normAutofit/>
          </a:bodyPr>
          <a:lstStyle/>
          <a:p>
            <a:r>
              <a:rPr lang="en-US" dirty="0"/>
              <a:t>Only project specifically dedicated to Object Detection , Celebrity Detection and Facial Analysis.</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Deployment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614500"/>
          </a:xfrm>
        </p:spPr>
        <p:txBody>
          <a:bodyPr>
            <a:normAutofit fontScale="92500" lnSpcReduction="10000"/>
          </a:bodyPr>
          <a:lstStyle/>
          <a:p>
            <a:r>
              <a:rPr lang="en-ZA" dirty="0"/>
              <a:t>Beautiful and Classically designed project that's both simple and functional.</a:t>
            </a:r>
          </a:p>
          <a:p>
            <a:r>
              <a:rPr lang="en-ZA" dirty="0"/>
              <a:t>It currently suns on local server but can be deployed to cloud with a domain and be accessed by anyone.</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Tested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9" y="3953422"/>
            <a:ext cx="2383764" cy="1474302"/>
          </a:xfrm>
        </p:spPr>
        <p:txBody>
          <a:bodyPr>
            <a:normAutofit lnSpcReduction="10000"/>
          </a:bodyPr>
          <a:lstStyle/>
          <a:p>
            <a:r>
              <a:rPr lang="en-US" dirty="0"/>
              <a:t>Conducted many tests on different kind of images and found that precision could be better but it depends on quality of image and AWS service.</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231137"/>
          </a:xfrm>
        </p:spPr>
        <p:txBody>
          <a:bodyPr>
            <a:normAutofit lnSpcReduction="10000"/>
          </a:bodyPr>
          <a:lstStyle/>
          <a:p>
            <a:r>
              <a:rPr lang="en-ZA" dirty="0"/>
              <a:t>Designed with the help and input of our mentor with the best tools available such as DJANGO, AWS and PyCharm.</a:t>
            </a:r>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a:stretch/>
        </p:blipFill>
        <p:spPr>
          <a:xfrm>
            <a:off x="23644" y="790113"/>
            <a:ext cx="7790738" cy="5175681"/>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The UI</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09"/>
            <a:ext cx="4614604" cy="1388345"/>
          </a:xfrm>
        </p:spPr>
        <p:txBody>
          <a:bodyPr/>
          <a:lstStyle/>
          <a:p>
            <a:pPr marL="285750" indent="-285750">
              <a:buFont typeface="Arial" panose="020B0604020202020204" pitchFamily="34" charset="0"/>
              <a:buChar char="•"/>
            </a:pPr>
            <a:r>
              <a:rPr lang="en-ZA" dirty="0"/>
              <a:t>Simple and efficient to use</a:t>
            </a:r>
            <a:r>
              <a:rPr lang="en-US" dirty="0"/>
              <a:t>​</a:t>
            </a:r>
          </a:p>
          <a:p>
            <a:pPr marL="285750" indent="-285750">
              <a:buFont typeface="Arial" panose="020B0604020202020204" pitchFamily="34" charset="0"/>
              <a:buChar char="•"/>
            </a:pPr>
            <a:r>
              <a:rPr lang="en-ZA" dirty="0"/>
              <a:t>Quick to load the WebApp</a:t>
            </a:r>
            <a:endParaRPr lang="en-US" dirty="0"/>
          </a:p>
          <a:p>
            <a:pPr marL="285750" indent="-285750">
              <a:buFont typeface="Arial" panose="020B0604020202020204" pitchFamily="34" charset="0"/>
              <a:buChar char="•"/>
            </a:pPr>
            <a:r>
              <a:rPr lang="en-ZA" dirty="0"/>
              <a:t>Can be used infinite times without reloading page​</a:t>
            </a:r>
            <a:r>
              <a:rPr lang="en-US" dirty="0"/>
              <a: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Functioning</a:t>
            </a:r>
            <a:br>
              <a:rPr lang="en-US" dirty="0"/>
            </a:br>
            <a:r>
              <a:rPr lang="en-US" dirty="0"/>
              <a:t>Demo</a:t>
            </a:r>
          </a:p>
        </p:txBody>
      </p:sp>
    </p:spTree>
    <p:extLst>
      <p:ext uri="{BB962C8B-B14F-4D97-AF65-F5344CB8AC3E}">
        <p14:creationId xmlns:p14="http://schemas.microsoft.com/office/powerpoint/2010/main" val="209394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72505" y="1217981"/>
            <a:ext cx="8036163" cy="4516994"/>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32283"/>
            <a:ext cx="3168280" cy="377472"/>
          </a:xfrm>
        </p:spPr>
        <p:txBody>
          <a:bodyPr>
            <a:normAutofit fontScale="77500" lnSpcReduction="20000"/>
          </a:bodyPr>
          <a:lstStyle/>
          <a:p>
            <a:r>
              <a:rPr lang="en-ZA" dirty="0"/>
              <a:t>Step 1. Choose a Service</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3168280" cy="801073"/>
          </a:xfrm>
        </p:spPr>
        <p:txBody>
          <a:bodyPr/>
          <a:lstStyle/>
          <a:p>
            <a:r>
              <a:rPr lang="en-US" dirty="0"/>
              <a:t>We have chosen Object Detection service here.</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3202198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a:stretch/>
        </p:blipFill>
        <p:spPr>
          <a:xfrm>
            <a:off x="4172505" y="1217981"/>
            <a:ext cx="8036163" cy="4552504"/>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4038601" cy="4991309"/>
          </a:xfrm>
        </p:spPr>
        <p:txBody>
          <a:bodyPr/>
          <a:lstStyle/>
          <a:p>
            <a:r>
              <a:rPr lang="en-US" dirty="0"/>
              <a:t>Playing with Images</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32283"/>
            <a:ext cx="3168280" cy="377472"/>
          </a:xfrm>
        </p:spPr>
        <p:txBody>
          <a:bodyPr>
            <a:normAutofit fontScale="77500" lnSpcReduction="20000"/>
          </a:bodyPr>
          <a:lstStyle/>
          <a:p>
            <a:r>
              <a:rPr lang="en-ZA" dirty="0"/>
              <a:t>Step 2. Choose an Image</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3168280" cy="801073"/>
          </a:xfrm>
        </p:spPr>
        <p:txBody>
          <a:bodyPr/>
          <a:lstStyle/>
          <a:p>
            <a:r>
              <a:rPr lang="en-US" dirty="0"/>
              <a:t>We have chosen a random image with multiple objects here.</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333974844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633</TotalTime>
  <Words>1108</Words>
  <Application>Microsoft Office PowerPoint</Application>
  <PresentationFormat>Widescreen</PresentationFormat>
  <Paragraphs>123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Bierstadt</vt:lpstr>
      <vt:lpstr>Calibri</vt:lpstr>
      <vt:lpstr>Courier New</vt:lpstr>
      <vt:lpstr>Posterama</vt:lpstr>
      <vt:lpstr>Posterama Bold</vt:lpstr>
      <vt:lpstr>Office Theme</vt:lpstr>
      <vt:lpstr>Mini Project</vt:lpstr>
      <vt:lpstr>Object Detection</vt:lpstr>
      <vt:lpstr>Problem Statement</vt:lpstr>
      <vt:lpstr>Solution</vt:lpstr>
      <vt:lpstr>Project Overview</vt:lpstr>
      <vt:lpstr>The UI</vt:lpstr>
      <vt:lpstr>Functioning Demo</vt:lpstr>
      <vt:lpstr>Playing with Images</vt:lpstr>
      <vt:lpstr>Playing with Images</vt:lpstr>
      <vt:lpstr>Playing with Images</vt:lpstr>
      <vt:lpstr>Playing with Images</vt:lpstr>
      <vt:lpstr>Playing with Images</vt:lpstr>
      <vt:lpstr>Playing with Images</vt:lpstr>
      <vt:lpstr>How does it work</vt:lpstr>
      <vt:lpstr>The vision</vt:lpstr>
      <vt:lpstr>Growth</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Surya</dc:creator>
  <cp:lastModifiedBy>Surya</cp:lastModifiedBy>
  <cp:revision>1</cp:revision>
  <dcterms:created xsi:type="dcterms:W3CDTF">2021-12-17T21:35:39Z</dcterms:created>
  <dcterms:modified xsi:type="dcterms:W3CDTF">2021-12-18T08:09:06Z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